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57" r:id="rId4"/>
    <p:sldId id="258" r:id="rId5"/>
    <p:sldId id="259" r:id="rId6"/>
    <p:sldId id="260" r:id="rId7"/>
    <p:sldId id="291" r:id="rId8"/>
    <p:sldId id="261" r:id="rId9"/>
    <p:sldId id="262" r:id="rId10"/>
    <p:sldId id="263" r:id="rId11"/>
    <p:sldId id="292" r:id="rId12"/>
    <p:sldId id="264" r:id="rId13"/>
    <p:sldId id="265" r:id="rId14"/>
    <p:sldId id="266" r:id="rId15"/>
    <p:sldId id="286" r:id="rId16"/>
    <p:sldId id="293" r:id="rId17"/>
    <p:sldId id="288" r:id="rId18"/>
    <p:sldId id="281" r:id="rId19"/>
    <p:sldId id="294" r:id="rId20"/>
    <p:sldId id="284" r:id="rId21"/>
    <p:sldId id="295" r:id="rId22"/>
    <p:sldId id="289" r:id="rId23"/>
    <p:sldId id="296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97" r:id="rId37"/>
    <p:sldId id="298" r:id="rId38"/>
    <p:sldId id="299" r:id="rId39"/>
    <p:sldId id="300" r:id="rId40"/>
    <p:sldId id="301" r:id="rId41"/>
    <p:sldId id="282" r:id="rId42"/>
    <p:sldId id="302" r:id="rId43"/>
    <p:sldId id="303" r:id="rId44"/>
    <p:sldId id="283" r:id="rId45"/>
    <p:sldId id="285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2" autoAdjust="0"/>
    <p:restoredTop sz="94660"/>
  </p:normalViewPr>
  <p:slideViewPr>
    <p:cSldViewPr>
      <p:cViewPr varScale="1">
        <p:scale>
          <a:sx n="83" d="100"/>
          <a:sy n="83" d="100"/>
        </p:scale>
        <p:origin x="-72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3B7ABF3-A298-437F-B61B-2F597C132CE6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AC3CC4F-E5BF-485D-A597-70049C8F88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Логопедические сказки – помощники!!!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4509120"/>
            <a:ext cx="3600400" cy="165618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Учитель – логопед -</a:t>
            </a:r>
            <a:r>
              <a:rPr lang="ru-RU" sz="2800" dirty="0" err="1" smtClean="0"/>
              <a:t>Гибескул</a:t>
            </a:r>
            <a:r>
              <a:rPr lang="ru-RU" sz="2800" dirty="0" smtClean="0"/>
              <a:t> И.А.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Используя подсказки- прямо сейчас, составь описательный рассказ для нас!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фрукты - схема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420889"/>
            <a:ext cx="6967429" cy="403244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про времена года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Дождь осенний грустно лил,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Нам про осень говорил…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 descr="дожд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212976"/>
            <a:ext cx="3888432" cy="3456384"/>
          </a:xfrm>
          <a:prstGeom prst="rect">
            <a:avLst/>
          </a:prstGeom>
        </p:spPr>
      </p:pic>
      <p:pic>
        <p:nvPicPr>
          <p:cNvPr id="5" name="Рисунок 4" descr="листь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501008"/>
            <a:ext cx="3888432" cy="27203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В рощах желтый листопад,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Листья по ветру летят.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Барабанит дождь по крышам,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Птичий гомон уж не слышен…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Мы зонты и куртки носим,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Наступила , дети, ОСЕНЬ!</a:t>
            </a:r>
          </a:p>
          <a:p>
            <a:endParaRPr lang="ru-RU" dirty="0"/>
          </a:p>
        </p:txBody>
      </p:sp>
      <p:pic>
        <p:nvPicPr>
          <p:cNvPr id="4" name="Рисунок 3" descr="ос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908720"/>
            <a:ext cx="4572000" cy="4968552"/>
          </a:xfrm>
          <a:prstGeom prst="rect">
            <a:avLst/>
          </a:prstGeom>
        </p:spPr>
      </p:pic>
      <p:pic>
        <p:nvPicPr>
          <p:cNvPr id="5" name="Рисунок 4" descr="дожд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429000"/>
            <a:ext cx="4176464" cy="31200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Отгадай, что это?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897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Падают с ветки золотые монетки</a:t>
            </a:r>
          </a:p>
          <a:p>
            <a:pPr>
              <a:buNone/>
            </a:pPr>
            <a:endParaRPr lang="ru-RU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rgbClr val="00B0F0"/>
                </a:solidFill>
              </a:rPr>
              <a:t>Кто всю ночь по крыше бьет, постукивает</a:t>
            </a:r>
          </a:p>
          <a:p>
            <a:r>
              <a:rPr lang="ru-RU" sz="2400" dirty="0" smtClean="0">
                <a:solidFill>
                  <a:srgbClr val="00B0F0"/>
                </a:solidFill>
              </a:rPr>
              <a:t>И бормочет и поет, убаюкивает?</a:t>
            </a:r>
          </a:p>
          <a:p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4" name="Рисунок 3" descr="дождь льет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140968"/>
            <a:ext cx="4176464" cy="3494534"/>
          </a:xfrm>
          <a:prstGeom prst="rect">
            <a:avLst/>
          </a:prstGeom>
        </p:spPr>
      </p:pic>
      <p:pic>
        <p:nvPicPr>
          <p:cNvPr id="5" name="Рисунок 4" descr="листопа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429000"/>
            <a:ext cx="3888432" cy="31506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Используя подсказки- прямо сейчас, составь описательный рассказ для нас!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Алгоритм составления рассказа - ОСЕН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916832"/>
            <a:ext cx="6792416" cy="43053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Осенью…</a:t>
            </a:r>
            <a:endParaRPr lang="ru-RU" dirty="0"/>
          </a:p>
        </p:txBody>
      </p:sp>
      <p:pic>
        <p:nvPicPr>
          <p:cNvPr id="4" name="Содержимое 3" descr="Осенью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052736"/>
            <a:ext cx="5976664" cy="580526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1"/>
                </a:solidFill>
              </a:rPr>
              <a:t>Показала нам метель – белоснежную постель,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А мороз, на речках - лед,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А снежинки - хоровод!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Дым из труб в деревне вьется,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Это все – ЗИМОЙ зовется…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зим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5810" y="2259013"/>
            <a:ext cx="7612380" cy="43053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B0F0"/>
                </a:solidFill>
              </a:rPr>
              <a:t>Этот праздник любят дети, лучший он на белом свете!</a:t>
            </a:r>
            <a:br>
              <a:rPr lang="ru-RU" sz="1800" dirty="0" smtClean="0">
                <a:solidFill>
                  <a:srgbClr val="00B0F0"/>
                </a:solidFill>
              </a:rPr>
            </a:br>
            <a:r>
              <a:rPr lang="ru-RU" sz="1800" dirty="0" smtClean="0">
                <a:solidFill>
                  <a:srgbClr val="00B0F0"/>
                </a:solidFill>
              </a:rPr>
              <a:t>Хоть зимой он настает, это праздник…..</a:t>
            </a:r>
            <a:endParaRPr lang="ru-RU" sz="1800" dirty="0">
              <a:solidFill>
                <a:srgbClr val="00B0F0"/>
              </a:solidFill>
            </a:endParaRPr>
          </a:p>
        </p:txBody>
      </p:sp>
      <p:pic>
        <p:nvPicPr>
          <p:cNvPr id="4" name="Содержимое 3" descr="Новогодни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37181" y="1916832"/>
            <a:ext cx="6206819" cy="4324350"/>
          </a:xfrm>
        </p:spPr>
      </p:pic>
      <p:pic>
        <p:nvPicPr>
          <p:cNvPr id="8" name="Рисунок 7" descr="Красивые_новогодние_анимашки_детям,_красивые_детские_анимашки_новый_год,_детские_анимашки_новый_год_(19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44824"/>
            <a:ext cx="3055620" cy="38557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«Зимние забавы»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/>
          <a:lstStyle/>
          <a:p>
            <a:pPr algn="ctr"/>
            <a:r>
              <a:rPr lang="ru-RU" dirty="0" smtClean="0"/>
              <a:t>Расскажи как проводят дети время зимой </a:t>
            </a:r>
            <a:endParaRPr lang="ru-RU" dirty="0"/>
          </a:p>
        </p:txBody>
      </p:sp>
      <p:pic>
        <p:nvPicPr>
          <p:cNvPr id="4" name="Рисунок 3" descr="забав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564904"/>
            <a:ext cx="7200900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B050"/>
                </a:solidFill>
              </a:rPr>
              <a:t>Вот капель! То тут, то там… про весну расскажет нам…</a:t>
            </a:r>
            <a:br>
              <a:rPr lang="ru-RU" sz="2000" dirty="0" smtClean="0">
                <a:solidFill>
                  <a:srgbClr val="00B050"/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И весенний ручеек, и зеленый стебелек,</a:t>
            </a:r>
            <a:br>
              <a:rPr lang="ru-RU" sz="2000" dirty="0" smtClean="0">
                <a:solidFill>
                  <a:srgbClr val="00B050"/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Пенье птичек на сосне, говорят нам о </a:t>
            </a:r>
            <a:r>
              <a:rPr lang="ru-RU" sz="2000" dirty="0" smtClean="0">
                <a:solidFill>
                  <a:srgbClr val="C00000"/>
                </a:solidFill>
              </a:rPr>
              <a:t>ВЕСНЕ</a:t>
            </a:r>
            <a:r>
              <a:rPr lang="ru-RU" sz="2000" dirty="0" smtClean="0">
                <a:solidFill>
                  <a:srgbClr val="00B050"/>
                </a:solidFill>
              </a:rPr>
              <a:t>!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вес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564904"/>
            <a:ext cx="7272808" cy="410606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про овощи…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Ветерок бежал по грядкам, сказку рассказал ребяткам</a:t>
            </a:r>
          </a:p>
          <a:p>
            <a:pPr lvl="3" algn="ctr">
              <a:buNone/>
            </a:pP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Рисунок 4" descr="ветер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284984"/>
            <a:ext cx="6264696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dirty="0" smtClean="0">
                <a:solidFill>
                  <a:srgbClr val="00B050"/>
                </a:solidFill>
              </a:rPr>
              <a:t>Игра «Доскажи словечко…»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Пришла…. Тает…   Набухают… Прилетают… Просыпаются… Зеленеет… </a:t>
            </a:r>
            <a:br>
              <a:rPr lang="ru-RU" sz="1800" dirty="0" smtClean="0"/>
            </a:br>
            <a:r>
              <a:rPr lang="ru-RU" sz="1800" dirty="0" smtClean="0"/>
              <a:t>Расцветают…    Журчат… Поют… Радуется… Пригревает…   </a:t>
            </a:r>
            <a:endParaRPr lang="ru-RU" sz="1800" dirty="0"/>
          </a:p>
        </p:txBody>
      </p:sp>
      <p:pic>
        <p:nvPicPr>
          <p:cNvPr id="4" name="Содержимое 3" descr="Весно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348880"/>
            <a:ext cx="7050273" cy="422495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</a:rPr>
              <a:t>Это время любят все – взрослые и дети! 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В это время хорошо всем на белом свете!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лето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09825" y="2249488"/>
            <a:ext cx="4324350" cy="43243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rgbClr val="92D050"/>
                </a:solidFill>
              </a:rPr>
              <a:t>Летние каникулы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Дети лето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1844824"/>
            <a:ext cx="4608512" cy="4680520"/>
          </a:xfrm>
        </p:spPr>
      </p:pic>
      <p:pic>
        <p:nvPicPr>
          <p:cNvPr id="7" name="Рисунок 6" descr="пру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8800"/>
            <a:ext cx="3995936" cy="51217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r>
              <a:rPr lang="ru-RU" dirty="0" smtClean="0">
                <a:solidFill>
                  <a:srgbClr val="0070C0"/>
                </a:solidFill>
              </a:rPr>
              <a:t>Сказка на звук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                                «Ш»</a:t>
            </a:r>
          </a:p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</a:rPr>
              <a:t>В небе шар большой летит…</a:t>
            </a:r>
          </a:p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</a:rPr>
              <a:t>Он сдувается, шипит… ШШШШШШ</a:t>
            </a:r>
          </a:p>
          <a:p>
            <a:pPr>
              <a:buNone/>
            </a:pPr>
            <a:endParaRPr lang="ru-RU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</a:rPr>
              <a:t>Ша – Ша –Ша!  Как погода хороша!</a:t>
            </a:r>
          </a:p>
          <a:p>
            <a:pPr>
              <a:buNone/>
            </a:pPr>
            <a:r>
              <a:rPr lang="ru-RU" dirty="0" err="1" smtClean="0">
                <a:solidFill>
                  <a:srgbClr val="00B0F0"/>
                </a:solidFill>
              </a:rPr>
              <a:t>Шо-Шо-Шо</a:t>
            </a:r>
            <a:r>
              <a:rPr lang="ru-RU" dirty="0" smtClean="0">
                <a:solidFill>
                  <a:srgbClr val="00B0F0"/>
                </a:solidFill>
              </a:rPr>
              <a:t>! Как мне в небе хорошо!</a:t>
            </a:r>
          </a:p>
          <a:p>
            <a:pPr>
              <a:buNone/>
            </a:pPr>
            <a:r>
              <a:rPr lang="ru-RU" dirty="0" err="1" smtClean="0">
                <a:solidFill>
                  <a:srgbClr val="00B0F0"/>
                </a:solidFill>
              </a:rPr>
              <a:t>Шу-Шу-Шу</a:t>
            </a:r>
            <a:r>
              <a:rPr lang="ru-RU" dirty="0" smtClean="0">
                <a:solidFill>
                  <a:srgbClr val="00B0F0"/>
                </a:solidFill>
              </a:rPr>
              <a:t>! Я уж в небе не вишу! </a:t>
            </a:r>
          </a:p>
          <a:p>
            <a:pPr>
              <a:buNone/>
            </a:pPr>
            <a:r>
              <a:rPr lang="ru-RU" dirty="0" err="1" smtClean="0">
                <a:solidFill>
                  <a:srgbClr val="00B0F0"/>
                </a:solidFill>
              </a:rPr>
              <a:t>Аш-Аш-Аш</a:t>
            </a:r>
            <a:r>
              <a:rPr lang="ru-RU" dirty="0" smtClean="0">
                <a:solidFill>
                  <a:srgbClr val="00B0F0"/>
                </a:solidFill>
              </a:rPr>
              <a:t> ! Вот и сдулся шарик наш!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Продолжение сказки для звука «Ш»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</a:rPr>
              <a:t>Дополни предложения словами, со звуком «Ш», перескажи!</a:t>
            </a:r>
          </a:p>
          <a:p>
            <a:r>
              <a:rPr lang="ru-RU" dirty="0" smtClean="0"/>
              <a:t>Жили – были … и </a:t>
            </a:r>
          </a:p>
          <a:p>
            <a:r>
              <a:rPr lang="ru-RU" dirty="0" smtClean="0"/>
              <a:t>…..</a:t>
            </a:r>
          </a:p>
          <a:p>
            <a:endParaRPr lang="ru-RU" dirty="0" smtClean="0"/>
          </a:p>
          <a:p>
            <a:r>
              <a:rPr lang="ru-RU" dirty="0" smtClean="0"/>
              <a:t>Бабушку звали…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бабушка и вну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780928"/>
            <a:ext cx="4934322" cy="35055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/>
          <a:lstStyle/>
          <a:p>
            <a:r>
              <a:rPr lang="ru-RU" dirty="0" smtClean="0"/>
              <a:t>              </a:t>
            </a:r>
            <a:r>
              <a:rPr lang="ru-RU" sz="3200" dirty="0" smtClean="0">
                <a:solidFill>
                  <a:srgbClr val="00B050"/>
                </a:solidFill>
              </a:rPr>
              <a:t>Однажды взяли они ….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3200" dirty="0" smtClean="0">
                <a:solidFill>
                  <a:srgbClr val="FF0000"/>
                </a:solidFill>
              </a:rPr>
              <a:t>и пошли по … леса                   морошкой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                                        </a:t>
            </a:r>
          </a:p>
          <a:p>
            <a:endParaRPr lang="ru-RU" sz="3200" dirty="0" smtClean="0">
              <a:solidFill>
                <a:srgbClr val="FF0000"/>
              </a:solidFill>
            </a:endParaRPr>
          </a:p>
          <a:p>
            <a:r>
              <a:rPr lang="ru-RU" sz="3200" dirty="0" smtClean="0">
                <a:solidFill>
                  <a:srgbClr val="FF0000"/>
                </a:solidFill>
              </a:rPr>
              <a:t>                                          </a:t>
            </a:r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</a:rPr>
              <a:t>за</a:t>
            </a:r>
            <a:endParaRPr lang="ru-RU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 descr="корзина пуст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412776"/>
            <a:ext cx="2736304" cy="1800200"/>
          </a:xfrm>
          <a:prstGeom prst="rect">
            <a:avLst/>
          </a:prstGeom>
        </p:spPr>
      </p:pic>
      <p:pic>
        <p:nvPicPr>
          <p:cNvPr id="5" name="Рисунок 4" descr="лес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717032"/>
            <a:ext cx="4176464" cy="2848992"/>
          </a:xfrm>
          <a:prstGeom prst="rect">
            <a:avLst/>
          </a:prstGeom>
        </p:spPr>
      </p:pic>
      <p:pic>
        <p:nvPicPr>
          <p:cNvPr id="10" name="Рисунок 9" descr="гриб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3111" y="3717032"/>
            <a:ext cx="3420889" cy="28529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4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Вышли она на… </a:t>
            </a:r>
            <a:endParaRPr lang="ru-RU" dirty="0"/>
          </a:p>
        </p:txBody>
      </p:sp>
      <p:pic>
        <p:nvPicPr>
          <p:cNvPr id="4" name="Содержимое 3" descr="опуш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7704856" cy="496855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опушке –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 smtClean="0"/>
              <a:t>               На ромашках - </a:t>
            </a:r>
            <a:endParaRPr lang="ru-RU" dirty="0"/>
          </a:p>
        </p:txBody>
      </p:sp>
      <p:pic>
        <p:nvPicPr>
          <p:cNvPr id="4" name="Содержимое 3" descr="ромаш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836712"/>
            <a:ext cx="4572000" cy="1381125"/>
          </a:xfrm>
        </p:spPr>
      </p:pic>
      <p:pic>
        <p:nvPicPr>
          <p:cNvPr id="5" name="Рисунок 4" descr="букаш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429000"/>
            <a:ext cx="5256584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Недалеко протекает...., там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  квакает….,   и шумят  ….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лягуш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492896"/>
            <a:ext cx="5976664" cy="36004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89856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На дереве кукует…,</a:t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под деревом </a:t>
            </a:r>
            <a:br>
              <a:rPr lang="ru-RU" sz="4900" dirty="0" smtClean="0"/>
            </a:br>
            <a:r>
              <a:rPr lang="ru-RU" sz="4900" dirty="0" smtClean="0"/>
              <a:t>прячется…</a:t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 </a:t>
            </a:r>
            <a:br>
              <a:rPr lang="ru-RU" sz="4900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кукушка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24128" y="908720"/>
            <a:ext cx="2552700" cy="2695575"/>
          </a:xfrm>
        </p:spPr>
      </p:pic>
      <p:pic>
        <p:nvPicPr>
          <p:cNvPr id="7" name="Рисунок 6" descr="зай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573016"/>
            <a:ext cx="4176464" cy="27348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                                Выросли на грядке – разные ребятки!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                                Помидоры, огурцы, баклажаны – молодцы!!!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                                И морковка, и салат, витаминов – целый склад!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                                Вас прошу о помощи! Как назвать их?....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овощи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348880"/>
            <a:ext cx="6984776" cy="403244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68863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Посидели под…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На ……</a:t>
            </a:r>
          </a:p>
          <a:p>
            <a:endParaRPr lang="ru-RU" dirty="0"/>
          </a:p>
        </p:txBody>
      </p:sp>
      <p:pic>
        <p:nvPicPr>
          <p:cNvPr id="7" name="Рисунок 6" descr="ал и ба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836712"/>
            <a:ext cx="3024336" cy="2487168"/>
          </a:xfrm>
          <a:prstGeom prst="rect">
            <a:avLst/>
          </a:prstGeom>
        </p:spPr>
      </p:pic>
      <p:pic>
        <p:nvPicPr>
          <p:cNvPr id="8" name="Рисунок 7" descr="пен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3501008"/>
            <a:ext cx="2590800" cy="3593976"/>
          </a:xfrm>
          <a:prstGeom prst="rect">
            <a:avLst/>
          </a:prstGeom>
        </p:spPr>
      </p:pic>
      <p:pic>
        <p:nvPicPr>
          <p:cNvPr id="9" name="Рисунок 8" descr="Солнц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1520" y="1772816"/>
            <a:ext cx="4602480" cy="30556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454352"/>
          </a:xfrm>
        </p:spPr>
        <p:txBody>
          <a:bodyPr/>
          <a:lstStyle/>
          <a:p>
            <a:r>
              <a:rPr lang="ru-RU" dirty="0" smtClean="0"/>
              <a:t>Скушали пирожки с ….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с ……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И пошли …..</a:t>
            </a:r>
            <a:endParaRPr lang="ru-RU" dirty="0"/>
          </a:p>
        </p:txBody>
      </p:sp>
      <p:pic>
        <p:nvPicPr>
          <p:cNvPr id="4" name="Содержимое 3" descr="вишн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844824"/>
            <a:ext cx="3168352" cy="1872208"/>
          </a:xfrm>
        </p:spPr>
      </p:pic>
      <p:pic>
        <p:nvPicPr>
          <p:cNvPr id="5" name="Рисунок 4" descr="картош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9" y="2708920"/>
            <a:ext cx="3240360" cy="1368152"/>
          </a:xfrm>
          <a:prstGeom prst="rect">
            <a:avLst/>
          </a:prstGeom>
        </p:spPr>
      </p:pic>
      <p:pic>
        <p:nvPicPr>
          <p:cNvPr id="7" name="Рисунок 6" descr="дальш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365104"/>
            <a:ext cx="3882540" cy="22083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Сказка для звука «Л». Перескажи!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Жил – был Михаил.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Он поиграл в футбол,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взял лукошко и                        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       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   пошел в лес за грибами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484784"/>
            <a:ext cx="3240360" cy="2880320"/>
          </a:xfrm>
          <a:prstGeom prst="rect">
            <a:avLst/>
          </a:prstGeom>
        </p:spPr>
      </p:pic>
      <p:pic>
        <p:nvPicPr>
          <p:cNvPr id="5" name="Рисунок 4" descr="в ле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4437112"/>
            <a:ext cx="3810000" cy="24208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Долго он был в лесу!!!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Устал и сел на пенек,                             отдохнуть.</a:t>
            </a:r>
          </a:p>
          <a:p>
            <a:r>
              <a:rPr lang="ru-RU" dirty="0" smtClean="0"/>
              <a:t>                  </a:t>
            </a:r>
          </a:p>
          <a:p>
            <a:r>
              <a:rPr lang="ru-RU" dirty="0" smtClean="0"/>
              <a:t>Где –то дятел долбил  кору, он искал                       жуков. </a:t>
            </a:r>
            <a:endParaRPr lang="ru-RU" dirty="0"/>
          </a:p>
        </p:txBody>
      </p:sp>
      <p:pic>
        <p:nvPicPr>
          <p:cNvPr id="4" name="Рисунок 3" descr="п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980728"/>
            <a:ext cx="2519536" cy="2448272"/>
          </a:xfrm>
          <a:prstGeom prst="rect">
            <a:avLst/>
          </a:prstGeom>
        </p:spPr>
      </p:pic>
      <p:pic>
        <p:nvPicPr>
          <p:cNvPr id="5" name="Рисунок 4" descr="дятел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4149080"/>
            <a:ext cx="3744416" cy="27089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8012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Потом Михаил увидел зайца…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73728"/>
          </a:xfrm>
        </p:spPr>
        <p:txBody>
          <a:bodyPr/>
          <a:lstStyle/>
          <a:p>
            <a:r>
              <a:rPr lang="ru-RU" dirty="0" smtClean="0"/>
              <a:t>Заяц от страха присел, а потом убежал.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Посидел Михаил, съел булку с колбаской и пошел дальше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зай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276872"/>
            <a:ext cx="4695428" cy="2160240"/>
          </a:xfrm>
          <a:prstGeom prst="rect">
            <a:avLst/>
          </a:prstGeom>
        </p:spPr>
      </p:pic>
      <p:pic>
        <p:nvPicPr>
          <p:cNvPr id="5" name="Рисунок 4" descr="buterbrod-s-syrom-i-kolbaso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5013176"/>
            <a:ext cx="3389362" cy="165618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 дороге он увидел на елке белку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Михаил взял шишку и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кинул в Белку.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                  Белка ускакала по елкам.</a:t>
            </a:r>
          </a:p>
          <a:p>
            <a:r>
              <a:rPr lang="ru-RU" dirty="0" smtClean="0"/>
              <a:t>                             </a:t>
            </a:r>
            <a:endParaRPr lang="ru-RU" dirty="0"/>
          </a:p>
        </p:txBody>
      </p:sp>
      <p:pic>
        <p:nvPicPr>
          <p:cNvPr id="4" name="Рисунок 3" descr="бел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4762500" cy="2160240"/>
          </a:xfrm>
          <a:prstGeom prst="rect">
            <a:avLst/>
          </a:prstGeom>
        </p:spPr>
      </p:pic>
      <p:pic>
        <p:nvPicPr>
          <p:cNvPr id="5" name="Рисунок 4" descr="ши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124744"/>
            <a:ext cx="2914664" cy="3240360"/>
          </a:xfrm>
          <a:prstGeom prst="rect">
            <a:avLst/>
          </a:prstGeom>
        </p:spPr>
      </p:pic>
      <p:pic>
        <p:nvPicPr>
          <p:cNvPr id="6" name="Рисунок 5" descr="orig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5085184"/>
            <a:ext cx="4680520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Сказка для звука «Л»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Пароходик плыл, потел,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   От натуги он гудел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                       ЛЫЛЫЛЫЛЫ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Но не встал, не отдохнул,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Баржу с грузом он тянул….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дл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2276872"/>
            <a:ext cx="3528392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Чистоговорки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Ал-Ал-Ал – Я еще не отдыхал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Ол-Ол-Ол</a:t>
            </a:r>
            <a:r>
              <a:rPr lang="ru-RU" dirty="0" smtClean="0">
                <a:solidFill>
                  <a:srgbClr val="FF0000"/>
                </a:solidFill>
              </a:rPr>
              <a:t>- Много я уже прошел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Ул-Ул-Ул</a:t>
            </a:r>
            <a:r>
              <a:rPr lang="ru-RU" dirty="0" smtClean="0">
                <a:solidFill>
                  <a:srgbClr val="FF0000"/>
                </a:solidFill>
              </a:rPr>
              <a:t>- Даже чуть не утонул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Ил-Ил-Ил но я все-таки доплыл!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мульт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149080"/>
            <a:ext cx="4248472" cy="2592288"/>
          </a:xfrm>
          <a:prstGeom prst="rect">
            <a:avLst/>
          </a:prstGeom>
        </p:spPr>
      </p:pic>
      <p:pic>
        <p:nvPicPr>
          <p:cNvPr id="5" name="Рисунок 4" descr="Солнц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88640"/>
            <a:ext cx="3816424" cy="217588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96752"/>
            <a:ext cx="8229600" cy="125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Летом!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>
                <a:solidFill>
                  <a:srgbClr val="C00000"/>
                </a:solidFill>
              </a:rPr>
              <a:t>Ла-ла-ла-Мама</a:t>
            </a:r>
            <a:r>
              <a:rPr lang="ru-RU" sz="2000" dirty="0" smtClean="0">
                <a:solidFill>
                  <a:srgbClr val="C00000"/>
                </a:solidFill>
              </a:rPr>
              <a:t> на песок легла!</a:t>
            </a:r>
          </a:p>
          <a:p>
            <a:r>
              <a:rPr lang="ru-RU" sz="2000" dirty="0" err="1" smtClean="0">
                <a:solidFill>
                  <a:srgbClr val="C00000"/>
                </a:solidFill>
              </a:rPr>
              <a:t>Ло-ло-ло-светит</a:t>
            </a:r>
            <a:r>
              <a:rPr lang="ru-RU" sz="2000" dirty="0" smtClean="0">
                <a:solidFill>
                  <a:srgbClr val="C00000"/>
                </a:solidFill>
              </a:rPr>
              <a:t> солнышко тепло</a:t>
            </a:r>
          </a:p>
          <a:p>
            <a:r>
              <a:rPr lang="ru-RU" sz="2000" dirty="0" err="1" smtClean="0">
                <a:solidFill>
                  <a:srgbClr val="C00000"/>
                </a:solidFill>
              </a:rPr>
              <a:t>Лу-лу-лу-рада</a:t>
            </a:r>
            <a:r>
              <a:rPr lang="ru-RU" sz="2000" dirty="0" smtClean="0">
                <a:solidFill>
                  <a:srgbClr val="C00000"/>
                </a:solidFill>
              </a:rPr>
              <a:t> мамочка теплу</a:t>
            </a:r>
          </a:p>
          <a:p>
            <a:r>
              <a:rPr lang="ru-RU" sz="2000" dirty="0" err="1" smtClean="0">
                <a:solidFill>
                  <a:srgbClr val="C00000"/>
                </a:solidFill>
              </a:rPr>
              <a:t>Лы-лы-лы-песни</a:t>
            </a:r>
            <a:r>
              <a:rPr lang="ru-RU" sz="2000" dirty="0" smtClean="0">
                <a:solidFill>
                  <a:srgbClr val="C00000"/>
                </a:solidFill>
              </a:rPr>
              <a:t> мамочки слышны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Леша рядышком сидел, Леша с мамой  песни пел!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Лет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077072"/>
            <a:ext cx="6096000" cy="2664296"/>
          </a:xfrm>
          <a:prstGeom prst="rect">
            <a:avLst/>
          </a:prstGeom>
        </p:spPr>
      </p:pic>
      <p:pic>
        <p:nvPicPr>
          <p:cNvPr id="6" name="Рисунок 5" descr="Солнц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8640"/>
            <a:ext cx="4098424" cy="25515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про Милу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Купила мама своей дочке </a:t>
            </a:r>
            <a:r>
              <a:rPr lang="ru-RU" dirty="0" err="1" smtClean="0"/>
              <a:t>Аллочке</a:t>
            </a:r>
            <a:r>
              <a:rPr lang="ru-RU" dirty="0" smtClean="0"/>
              <a:t> куклу.</a:t>
            </a:r>
            <a:endParaRPr lang="ru-RU" dirty="0"/>
          </a:p>
        </p:txBody>
      </p:sp>
      <p:pic>
        <p:nvPicPr>
          <p:cNvPr id="4" name="Рисунок 3" descr="кукл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852936"/>
            <a:ext cx="5760640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меня на грядке, выросли загадки 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00B050"/>
                </a:solidFill>
              </a:rPr>
              <a:t>Летом в огороде свежие, зеленые,                          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А зимою в бочке – желтые, соленые!    </a:t>
            </a:r>
          </a:p>
          <a:p>
            <a:endParaRPr lang="ru-RU" sz="1400" dirty="0" smtClean="0"/>
          </a:p>
          <a:p>
            <a:r>
              <a:rPr lang="ru-RU" sz="1400" dirty="0" smtClean="0">
                <a:solidFill>
                  <a:srgbClr val="C00000"/>
                </a:solidFill>
              </a:rPr>
              <a:t>                 Бела, рассыпчата, вкусна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                 И на столе всегда она!                                                 </a:t>
            </a:r>
          </a:p>
          <a:p>
            <a:endParaRPr lang="ru-RU" sz="1400" dirty="0" smtClean="0"/>
          </a:p>
          <a:p>
            <a:r>
              <a:rPr lang="ru-RU" sz="1400" dirty="0" smtClean="0">
                <a:solidFill>
                  <a:srgbClr val="0070C0"/>
                </a:solidFill>
              </a:rPr>
              <a:t>Что за скрип? Что за хруст? 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Как же быть без хруста –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Если я  ………..                 </a:t>
            </a:r>
            <a:r>
              <a:rPr lang="ru-RU" sz="1400" dirty="0" smtClean="0"/>
              <a:t>                                                                          </a:t>
            </a:r>
          </a:p>
          <a:p>
            <a:endParaRPr lang="ru-RU" sz="1400" dirty="0" smtClean="0"/>
          </a:p>
          <a:p>
            <a:r>
              <a:rPr lang="ru-RU" sz="1400" dirty="0" smtClean="0">
                <a:solidFill>
                  <a:srgbClr val="002060"/>
                </a:solidFill>
              </a:rPr>
              <a:t>            Прежде чем его мы съели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     Все наплакаться успели.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pic>
        <p:nvPicPr>
          <p:cNvPr id="4" name="Рисунок 3" descr="корзин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5" y="1916832"/>
            <a:ext cx="4834576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У нее голубые глаза, светлые волосы, гладкая кожица, светлая одежда и белые туфельки. Очень уж кукла мила и назвали ее Милой!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Содержимое 3" descr="кукла Мил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348880"/>
            <a:ext cx="6264696" cy="450912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Целые дни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Аллочка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играла с Милой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Мила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249488"/>
            <a:ext cx="6120681" cy="460851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Она ее кормила, поила, качала, укладывала спать, лечила, учила…</a:t>
            </a:r>
            <a:endParaRPr lang="ru-RU" dirty="0"/>
          </a:p>
        </p:txBody>
      </p:sp>
      <p:pic>
        <p:nvPicPr>
          <p:cNvPr id="4" name="Содержимое 3" descr="Корми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924944"/>
            <a:ext cx="3312368" cy="3240360"/>
          </a:xfrm>
        </p:spPr>
      </p:pic>
      <p:pic>
        <p:nvPicPr>
          <p:cNvPr id="5" name="Рисунок 4" descr="кача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132856"/>
            <a:ext cx="2736304" cy="2304256"/>
          </a:xfrm>
          <a:prstGeom prst="rect">
            <a:avLst/>
          </a:prstGeom>
        </p:spPr>
      </p:pic>
      <p:pic>
        <p:nvPicPr>
          <p:cNvPr id="6" name="Рисунок 5" descr="ши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553744"/>
            <a:ext cx="3096344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chemeClr val="accent3">
                    <a:lumMod val="75000"/>
                  </a:schemeClr>
                </a:solidFill>
              </a:rPr>
              <a:t>Аллочка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 очень берегла и любила куклу Милу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люби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276872"/>
            <a:ext cx="5616624" cy="4392488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Сказка про веселую гусеницу  </a:t>
            </a:r>
            <a:endParaRPr lang="ru-RU" dirty="0"/>
          </a:p>
        </p:txBody>
      </p:sp>
      <p:pic>
        <p:nvPicPr>
          <p:cNvPr id="4" name="Содержимое 3" descr="гусе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0225" y="2249488"/>
            <a:ext cx="5903549" cy="432435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2700" dirty="0" smtClean="0"/>
              <a:t>Сказка про </a:t>
            </a:r>
            <a:r>
              <a:rPr lang="ru-RU" sz="2700" smtClean="0"/>
              <a:t>детский сад</a:t>
            </a:r>
            <a:r>
              <a:rPr lang="ru-RU" smtClean="0"/>
              <a:t>…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</a:t>
            </a:r>
            <a:endParaRPr lang="ru-RU" dirty="0"/>
          </a:p>
        </p:txBody>
      </p:sp>
      <p:pic>
        <p:nvPicPr>
          <p:cNvPr id="4" name="Содержимое 3" descr="В детском саду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6840760" cy="5472608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          Сказка </a:t>
            </a:r>
            <a:r>
              <a:rPr lang="ru-RU" dirty="0" smtClean="0">
                <a:solidFill>
                  <a:srgbClr val="FF0000"/>
                </a:solidFill>
              </a:rPr>
              <a:t>«Две ложки»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Жили два брата в деревне одной….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дряхл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809136"/>
            <a:ext cx="7620000" cy="404886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Был один добрый, другой же был злой…. Как –то пошли на рыбалку они, сели ловить, друг от друга вдали….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добр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3744416" cy="3600400"/>
          </a:xfrm>
        </p:spPr>
      </p:pic>
      <p:pic>
        <p:nvPicPr>
          <p:cNvPr id="5" name="Рисунок 4" descr="пру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168310"/>
            <a:ext cx="4932040" cy="468969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Долго ли, коротко, время идет, злого к себе братец добрый зовет… «Вот, говорит, сам того я не знал, рыбку златую, я, братец, поймал…»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рыб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348880"/>
            <a:ext cx="4968552" cy="352839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«Все исполню, тот час, </a:t>
            </a:r>
            <a:r>
              <a:rPr lang="ru-RU" sz="1800" b="1" u="sng" dirty="0" smtClean="0">
                <a:solidFill>
                  <a:srgbClr val="FF0000"/>
                </a:solidFill>
              </a:rPr>
              <a:t>только одно лишь желанье для вас</a:t>
            </a:r>
            <a:r>
              <a:rPr lang="ru-RU" sz="1800" dirty="0" smtClean="0">
                <a:solidFill>
                  <a:srgbClr val="7030A0"/>
                </a:solidFill>
              </a:rPr>
              <a:t>!»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Солнц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844824"/>
            <a:ext cx="3096344" cy="2376264"/>
          </a:xfrm>
        </p:spPr>
      </p:pic>
      <p:pic>
        <p:nvPicPr>
          <p:cNvPr id="5" name="Рисунок 4" descr="в рука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789040"/>
            <a:ext cx="3960440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Используя подсказки- прямо сейчас, составь описательный рассказ для нас!</a:t>
            </a:r>
            <a:endParaRPr lang="ru-RU" sz="2800" dirty="0"/>
          </a:p>
        </p:txBody>
      </p:sp>
      <p:pic>
        <p:nvPicPr>
          <p:cNvPr id="8" name="Содержимое 7" descr="схема овощи.htm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7848872" cy="4032447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-Я б хотел, чтоб каждый деревне дом крепкий имел…..</a:t>
            </a:r>
            <a:endParaRPr lang="ru-RU" sz="2000" dirty="0"/>
          </a:p>
        </p:txBody>
      </p:sp>
      <p:pic>
        <p:nvPicPr>
          <p:cNvPr id="4" name="Содержимое 3" descr="до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988840"/>
            <a:ext cx="3960440" cy="3528392"/>
          </a:xfrm>
        </p:spPr>
      </p:pic>
      <p:pic>
        <p:nvPicPr>
          <p:cNvPr id="5" name="Рисунок 4" descr="достат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140968"/>
            <a:ext cx="4104456" cy="352839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Злой, подтянув на штанах ремешок, молвил:</a:t>
            </a:r>
            <a:br>
              <a:rPr lang="ru-RU" sz="2000" dirty="0" smtClean="0"/>
            </a:br>
            <a:r>
              <a:rPr lang="ru-RU" sz="2000" dirty="0" smtClean="0"/>
              <a:t>-Подай, </a:t>
            </a:r>
            <a:r>
              <a:rPr lang="ru-RU" sz="2000" dirty="0" err="1" smtClean="0"/>
              <a:t>ка</a:t>
            </a:r>
            <a:r>
              <a:rPr lang="ru-RU" sz="2000" dirty="0" smtClean="0"/>
              <a:t>  мне - злата мешок….</a:t>
            </a:r>
            <a:endParaRPr lang="ru-RU" sz="2000" dirty="0"/>
          </a:p>
        </p:txBody>
      </p:sp>
      <p:pic>
        <p:nvPicPr>
          <p:cNvPr id="4" name="Содержимое 3" descr="золот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36912"/>
            <a:ext cx="2520280" cy="2376264"/>
          </a:xfrm>
        </p:spPr>
      </p:pic>
      <p:pic>
        <p:nvPicPr>
          <p:cNvPr id="5" name="Рисунок 4" descr="золото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2132856"/>
            <a:ext cx="1800592" cy="2232248"/>
          </a:xfrm>
          <a:prstGeom prst="rect">
            <a:avLst/>
          </a:prstGeom>
        </p:spPr>
      </p:pic>
      <p:pic>
        <p:nvPicPr>
          <p:cNvPr id="6" name="Рисунок 5" descr="золото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3140968"/>
            <a:ext cx="3384376" cy="249857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-</a:t>
            </a:r>
            <a:r>
              <a:rPr lang="ru-RU" sz="2000" dirty="0" smtClean="0">
                <a:solidFill>
                  <a:srgbClr val="7030A0"/>
                </a:solidFill>
              </a:rPr>
              <a:t>Надо из кувшина, мед ложкой достать, так что и ложки должны быть </a:t>
            </a:r>
            <a:r>
              <a:rPr lang="ru-RU" sz="2000" dirty="0" err="1" smtClean="0">
                <a:solidFill>
                  <a:srgbClr val="7030A0"/>
                </a:solidFill>
              </a:rPr>
              <a:t>подстать</a:t>
            </a:r>
            <a:r>
              <a:rPr lang="ru-RU" sz="2000" dirty="0" smtClean="0">
                <a:solidFill>
                  <a:srgbClr val="7030A0"/>
                </a:solidFill>
              </a:rPr>
              <a:t>….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кувши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348880"/>
            <a:ext cx="4680520" cy="3600400"/>
          </a:xfrm>
        </p:spPr>
      </p:pic>
      <p:pic>
        <p:nvPicPr>
          <p:cNvPr id="5" name="Рисунок 4" descr="лож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84984"/>
            <a:ext cx="3528392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Только вот солнце сильней засверкало!!!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В новой деревне, грея людей, 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всех </a:t>
            </a:r>
            <a:r>
              <a:rPr lang="ru-RU" sz="2000" dirty="0" err="1" smtClean="0">
                <a:solidFill>
                  <a:srgbClr val="FF0000"/>
                </a:solidFill>
              </a:rPr>
              <a:t>одаря</a:t>
            </a:r>
            <a:r>
              <a:rPr lang="ru-RU" sz="2000" dirty="0" smtClean="0">
                <a:solidFill>
                  <a:srgbClr val="FF0000"/>
                </a:solidFill>
              </a:rPr>
              <a:t>, теплотою своей!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Солнц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6096" y="620688"/>
            <a:ext cx="3563888" cy="2448272"/>
          </a:xfrm>
        </p:spPr>
      </p:pic>
      <p:pic>
        <p:nvPicPr>
          <p:cNvPr id="6" name="Рисунок 5" descr="живописн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3356992"/>
            <a:ext cx="3635896" cy="3672408"/>
          </a:xfrm>
          <a:prstGeom prst="rect">
            <a:avLst/>
          </a:prstGeom>
        </p:spPr>
      </p:pic>
      <p:pic>
        <p:nvPicPr>
          <p:cNvPr id="7" name="Рисунок 6" descr="с лошадкам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2420888"/>
            <a:ext cx="5940152" cy="465313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018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Спасибо за внимание!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счасть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7992888" cy="486915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Выучи стихотворение!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В огороде много гряд, тут и репа и салат</a:t>
            </a:r>
          </a:p>
          <a:p>
            <a:r>
              <a:rPr lang="ru-RU" sz="2000" dirty="0" smtClean="0"/>
              <a:t>Тут и свекла и горох, а картофель разве плох?</a:t>
            </a:r>
          </a:p>
          <a:p>
            <a:r>
              <a:rPr lang="ru-RU" sz="2000" dirty="0" smtClean="0"/>
              <a:t>Наш зеленый огород, нас прокормит целый год.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" name="Рисунок 8" descr="огоро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3356992"/>
            <a:ext cx="6768752" cy="35010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Сказка про фрукты…</a:t>
            </a:r>
            <a:br>
              <a:rPr lang="ru-RU" dirty="0" smtClean="0">
                <a:solidFill>
                  <a:srgbClr val="92D050"/>
                </a:solidFill>
              </a:rPr>
            </a:b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Утром солнышко вставало,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Сад лучами согревало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Чтоб не скучно было в нем,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Нам поведало о нем…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Солнц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3140968"/>
            <a:ext cx="5826616" cy="34876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Прекрасен наш осенний сад</a:t>
            </a:r>
          </a:p>
          <a:p>
            <a:r>
              <a:rPr lang="ru-RU" sz="1800" dirty="0" smtClean="0"/>
              <a:t>Здесь груша есть и виноград,</a:t>
            </a:r>
          </a:p>
          <a:p>
            <a:r>
              <a:rPr lang="ru-RU" sz="1800" dirty="0" smtClean="0"/>
              <a:t>На ветках - как игрушки,</a:t>
            </a:r>
          </a:p>
          <a:p>
            <a:r>
              <a:rPr lang="ru-RU" sz="1800" dirty="0" smtClean="0"/>
              <a:t> И яблоки и груши.</a:t>
            </a:r>
          </a:p>
          <a:p>
            <a:r>
              <a:rPr lang="ru-RU" sz="1800" dirty="0" smtClean="0"/>
              <a:t>А к ночи веет холодок </a:t>
            </a:r>
          </a:p>
          <a:p>
            <a:r>
              <a:rPr lang="ru-RU" sz="1800" dirty="0" smtClean="0"/>
              <a:t>И желтый лист шуршит у ног</a:t>
            </a:r>
          </a:p>
          <a:p>
            <a:r>
              <a:rPr lang="ru-RU" sz="1800" dirty="0" smtClean="0"/>
              <a:t>Плоды мы утром соберем</a:t>
            </a:r>
          </a:p>
          <a:p>
            <a:r>
              <a:rPr lang="ru-RU" sz="1800" dirty="0" smtClean="0"/>
              <a:t>И всех соседей созовем</a:t>
            </a:r>
          </a:p>
          <a:p>
            <a:r>
              <a:rPr lang="ru-RU" sz="1800" dirty="0" smtClean="0"/>
              <a:t>И солнышку помашем</a:t>
            </a:r>
          </a:p>
          <a:p>
            <a:r>
              <a:rPr lang="ru-RU" sz="1800" dirty="0" smtClean="0"/>
              <a:t>« Спасибо, осень!» – скажем.</a:t>
            </a:r>
            <a:endParaRPr lang="ru-RU" sz="1800" dirty="0"/>
          </a:p>
        </p:txBody>
      </p:sp>
      <p:pic>
        <p:nvPicPr>
          <p:cNvPr id="4" name="Рисунок 3" descr="фруктовый са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196752"/>
            <a:ext cx="4824536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Отгадай, что это?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1840256"/>
            <a:ext cx="8229600" cy="5017744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</a:rPr>
              <a:t>На сучках висят шары, посинели от жары!</a:t>
            </a:r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rgbClr val="FF0000"/>
                </a:solidFill>
              </a:rPr>
              <a:t>Наливное, спелое,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Погладишь – гладко,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А откусишь – сладко!</a:t>
            </a:r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rgbClr val="FFC000"/>
                </a:solidFill>
              </a:rPr>
              <a:t>В шкурке желтой – кислый он, </a:t>
            </a:r>
          </a:p>
          <a:p>
            <a:r>
              <a:rPr lang="ru-RU" sz="2000" dirty="0" smtClean="0">
                <a:solidFill>
                  <a:srgbClr val="FFC000"/>
                </a:solidFill>
              </a:rPr>
              <a:t>Называется…..</a:t>
            </a:r>
          </a:p>
          <a:p>
            <a:endParaRPr lang="ru-RU" sz="2000" dirty="0" smtClean="0">
              <a:solidFill>
                <a:srgbClr val="FFC000"/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В шкурке золотистой,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Сладкий и душистый!</a:t>
            </a:r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rgbClr val="00B050"/>
                </a:solidFill>
              </a:rPr>
              <a:t>Скушать будет каждый рад,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Знаем, это…..</a:t>
            </a:r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6" name="Рисунок 5" descr="фрукт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564904"/>
            <a:ext cx="4427984" cy="338437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1209</TotalTime>
  <Words>932</Words>
  <Application>Microsoft Office PowerPoint</Application>
  <PresentationFormat>Экран (4:3)</PresentationFormat>
  <Paragraphs>183</Paragraphs>
  <Slides>54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Городская</vt:lpstr>
      <vt:lpstr>Логопедические сказки – помощники!!!</vt:lpstr>
      <vt:lpstr>Сказка про овощи…</vt:lpstr>
      <vt:lpstr>                                Выросли на грядке – разные ребятки!                                 Помидоры, огурцы, баклажаны – молодцы!!!                                 И морковка, и салат, витаминов – целый склад!                                 Вас прошу о помощи! Как назвать их?....</vt:lpstr>
      <vt:lpstr>У меня на грядке, выросли загадки !</vt:lpstr>
      <vt:lpstr>Используя подсказки- прямо сейчас, составь описательный рассказ для нас!</vt:lpstr>
      <vt:lpstr>Выучи стихотворение!</vt:lpstr>
      <vt:lpstr>Сказка про фрукты… </vt:lpstr>
      <vt:lpstr>  </vt:lpstr>
      <vt:lpstr>Отгадай, что это?</vt:lpstr>
      <vt:lpstr>Используя подсказки- прямо сейчас, составь описательный рассказ для нас!</vt:lpstr>
      <vt:lpstr>Сказка про времена года</vt:lpstr>
      <vt:lpstr>               </vt:lpstr>
      <vt:lpstr>Отгадай, что это?</vt:lpstr>
      <vt:lpstr>Используя подсказки- прямо сейчас, составь описательный рассказ для нас!</vt:lpstr>
      <vt:lpstr>   Осенью…</vt:lpstr>
      <vt:lpstr>Показала нам метель – белоснежную постель, А мороз, на речках - лед, А снежинки - хоровод! Дым из труб в деревне вьется, Это все – ЗИМОЙ зовется… </vt:lpstr>
      <vt:lpstr>Этот праздник любят дети, лучший он на белом свете! Хоть зимой он настает, это праздник…..</vt:lpstr>
      <vt:lpstr>          «Зимние забавы»</vt:lpstr>
      <vt:lpstr>Вот капель! То тут, то там… про весну расскажет нам… И весенний ручеек, и зеленый стебелек, Пенье птичек на сосне, говорят нам о ВЕСНЕ!</vt:lpstr>
      <vt:lpstr> Игра «Доскажи словечко…»  Пришла…. Тает…   Набухают… Прилетают… Просыпаются… Зеленеет…  Расцветают…    Журчат… Поют… Радуется… Пригревает…   </vt:lpstr>
      <vt:lpstr>Это время любят все – взрослые и дети!  В это время хорошо всем на белом свете!</vt:lpstr>
      <vt:lpstr>              Летние каникулы</vt:lpstr>
      <vt:lpstr>            Сказка на звук</vt:lpstr>
      <vt:lpstr>Продолжение сказки для звука «Ш»</vt:lpstr>
      <vt:lpstr>Слайд 25</vt:lpstr>
      <vt:lpstr>Вышли она на… </vt:lpstr>
      <vt:lpstr>   На опушке –                                На ромашках - </vt:lpstr>
      <vt:lpstr>          Недалеко протекает...., там             квакает….,   и шумят  …. </vt:lpstr>
      <vt:lpstr>       На дереве кукует…,  под деревом  прячется…        </vt:lpstr>
      <vt:lpstr>  </vt:lpstr>
      <vt:lpstr>Скушали пирожки с ….   И с ……          И пошли …..</vt:lpstr>
      <vt:lpstr>Сказка для звука «Л». Перескажи!</vt:lpstr>
      <vt:lpstr>Долго он был в лесу!!!</vt:lpstr>
      <vt:lpstr>Потом Михаил увидел зайца…</vt:lpstr>
      <vt:lpstr>По дороге он увидел на елке белку</vt:lpstr>
      <vt:lpstr>          Сказка для звука «Л»</vt:lpstr>
      <vt:lpstr>Чистоговорки </vt:lpstr>
      <vt:lpstr>Летом!</vt:lpstr>
      <vt:lpstr>Сказка про Милу</vt:lpstr>
      <vt:lpstr>У нее голубые глаза, светлые волосы, гладкая кожица, светлая одежда и белые туфельки. Очень уж кукла мила и назвали ее Милой!</vt:lpstr>
      <vt:lpstr> Целые дни Аллочка играла с Милой</vt:lpstr>
      <vt:lpstr>Она ее кормила, поила, качала, укладывала спать, лечила, учила…</vt:lpstr>
      <vt:lpstr>Аллочка очень берегла и любила куклу Милу</vt:lpstr>
      <vt:lpstr>   Сказка про веселую гусеницу  </vt:lpstr>
      <vt:lpstr>   Сказка про детский сад…           </vt:lpstr>
      <vt:lpstr>          Сказка «Две ложки»</vt:lpstr>
      <vt:lpstr>Был один добрый, другой же был злой…. Как –то пошли на рыбалку они, сели ловить, друг от друга вдали….</vt:lpstr>
      <vt:lpstr>Долго ли, коротко, время идет, злого к себе братец добрый зовет… «Вот, говорит, сам того я не знал, рыбку златую, я, братец, поймал…»</vt:lpstr>
      <vt:lpstr>«Все исполню, тот час, только одно лишь желанье для вас!»</vt:lpstr>
      <vt:lpstr>-Я б хотел, чтоб каждый деревне дом крепкий имел…..</vt:lpstr>
      <vt:lpstr>Злой, подтянув на штанах ремешок, молвил: -Подай, ка  мне - злата мешок….</vt:lpstr>
      <vt:lpstr>-Надо из кувшина, мед ложкой достать, так что и ложки должны быть подстать….</vt:lpstr>
      <vt:lpstr>Только вот солнце сильней засверкало!!! В новой деревне, грея людей,  всех одаря, теплотою своей!</vt:lpstr>
      <vt:lpstr>Спасибо за внимание!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Логопедические сказки – помощники!!!</dc:title>
  <dc:creator>1</dc:creator>
  <cp:lastModifiedBy>1</cp:lastModifiedBy>
  <cp:revision>124</cp:revision>
  <dcterms:created xsi:type="dcterms:W3CDTF">2016-09-22T15:47:57Z</dcterms:created>
  <dcterms:modified xsi:type="dcterms:W3CDTF">2017-02-28T16:13:58Z</dcterms:modified>
</cp:coreProperties>
</file>